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96" r:id="rId6"/>
    <p:sldId id="307" r:id="rId7"/>
    <p:sldId id="256" r:id="rId8"/>
    <p:sldId id="397" r:id="rId9"/>
    <p:sldId id="398" r:id="rId10"/>
    <p:sldId id="362"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ley Lewis" initials="" lastIdx="1" clrIdx="0"/>
  <p:cmAuthor id="1" name="Wayne Scott" initials="WS" lastIdx="1" clrIdx="1">
    <p:extLst>
      <p:ext uri="{19B8F6BF-5375-455C-9EA6-DF929625EA0E}">
        <p15:presenceInfo xmlns:p15="http://schemas.microsoft.com/office/powerpoint/2012/main" userId="S::wayne@minex.org.nz::2d7f1b5c-0ee3-4db5-80cb-60040f3e98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691B"/>
    <a:srgbClr val="133A6C"/>
    <a:srgbClr val="77593A"/>
    <a:srgbClr val="567A9F"/>
    <a:srgbClr val="1E7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BC3CF-069D-43A1-AC51-8218EA4EEB13}" v="17" dt="2021-09-22T23:42:26.7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DDACA"/>
          </a:solidFill>
        </a:fill>
      </a:tcStyle>
    </a:wholeTbl>
    <a:band2H>
      <a:tcTxStyle/>
      <a:tcStyle>
        <a:tcBdr/>
        <a:fill>
          <a:solidFill>
            <a:srgbClr val="F6ED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2D2D2"/>
          </a:solidFill>
        </a:fill>
      </a:tcStyle>
    </a:wholeTbl>
    <a:band2H>
      <a:tcTxStyle/>
      <a:tcStyle>
        <a:tcBdr/>
        <a:fill>
          <a:solidFill>
            <a:srgbClr val="EAEAEA"/>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1D5CA"/>
          </a:solidFill>
        </a:fill>
      </a:tcStyle>
    </a:wholeTbl>
    <a:band2H>
      <a:tcTxStyle/>
      <a:tcStyle>
        <a:tcBdr/>
        <a:fill>
          <a:solidFill>
            <a:srgbClr val="F1EB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FFFFF"/>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FFFFF"/>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FFFFF"/>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7" autoAdjust="0"/>
    <p:restoredTop sz="71344" autoAdjust="0"/>
  </p:normalViewPr>
  <p:slideViewPr>
    <p:cSldViewPr snapToGrid="0" snapToObjects="1">
      <p:cViewPr varScale="1">
        <p:scale>
          <a:sx n="52" d="100"/>
          <a:sy n="52" d="100"/>
        </p:scale>
        <p:origin x="1386" y="6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x Office" userId="967312d5-d45e-432d-af37-1d75fafcfae7" providerId="ADAL" clId="{5E7BC3CF-069D-43A1-AC51-8218EA4EEB13}"/>
    <pc:docChg chg="modSld">
      <pc:chgData name="MinEx Office" userId="967312d5-d45e-432d-af37-1d75fafcfae7" providerId="ADAL" clId="{5E7BC3CF-069D-43A1-AC51-8218EA4EEB13}" dt="2021-09-22T23:36:57.076" v="18"/>
      <pc:docMkLst>
        <pc:docMk/>
      </pc:docMkLst>
      <pc:sldChg chg="modSp mod">
        <pc:chgData name="MinEx Office" userId="967312d5-d45e-432d-af37-1d75fafcfae7" providerId="ADAL" clId="{5E7BC3CF-069D-43A1-AC51-8218EA4EEB13}" dt="2021-09-22T23:36:57.076" v="18"/>
        <pc:sldMkLst>
          <pc:docMk/>
          <pc:sldMk cId="1039843293" sldId="362"/>
        </pc:sldMkLst>
        <pc:spChg chg="mod">
          <ac:chgData name="MinEx Office" userId="967312d5-d45e-432d-af37-1d75fafcfae7" providerId="ADAL" clId="{5E7BC3CF-069D-43A1-AC51-8218EA4EEB13}" dt="2021-09-22T23:33:47.748" v="17" actId="20577"/>
          <ac:spMkLst>
            <pc:docMk/>
            <pc:sldMk cId="1039843293" sldId="362"/>
            <ac:spMk id="6" creationId="{62B1DF9B-03F5-4E34-B3F5-BE2AB3A3E735}"/>
          </ac:spMkLst>
        </pc:spChg>
        <pc:picChg chg="mod">
          <ac:chgData name="MinEx Office" userId="967312d5-d45e-432d-af37-1d75fafcfae7" providerId="ADAL" clId="{5E7BC3CF-069D-43A1-AC51-8218EA4EEB13}" dt="2021-09-22T23:36:57.076" v="18"/>
          <ac:picMkLst>
            <pc:docMk/>
            <pc:sldMk cId="1039843293" sldId="362"/>
            <ac:picMk id="12" creationId="{21719622-03F1-4FED-ACAB-608CA8631D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9173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Mental Health issues are common. This can be anything from low levels of anxiety to medically diagnosed depression.</a:t>
            </a:r>
          </a:p>
        </p:txBody>
      </p:sp>
    </p:spTree>
    <p:extLst>
      <p:ext uri="{BB962C8B-B14F-4D97-AF65-F5344CB8AC3E}">
        <p14:creationId xmlns:p14="http://schemas.microsoft.com/office/powerpoint/2010/main" val="379391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mental health issues are associated with stress. Pressures can be self imposed, work related or from non-work related pressures such as family, health issues etc.</a:t>
            </a:r>
          </a:p>
        </p:txBody>
      </p:sp>
    </p:spTree>
    <p:extLst>
      <p:ext uri="{BB962C8B-B14F-4D97-AF65-F5344CB8AC3E}">
        <p14:creationId xmlns:p14="http://schemas.microsoft.com/office/powerpoint/2010/main" val="201246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It is important that we don’t ignore any signs of mental health issues in the workplace. Talking about mental wellbeing is important. Keep the dialogue up and workers will be happy to talk about issues when they arise.</a:t>
            </a:r>
          </a:p>
        </p:txBody>
      </p:sp>
    </p:spTree>
    <p:extLst>
      <p:ext uri="{BB962C8B-B14F-4D97-AF65-F5344CB8AC3E}">
        <p14:creationId xmlns:p14="http://schemas.microsoft.com/office/powerpoint/2010/main" val="190940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 need to be empathetic toward people experiencing mental health issues and try to understand what they are going through. It is important to listen, take them seriously and acknowledge the persons feelings.</a:t>
            </a:r>
          </a:p>
          <a:p>
            <a:endParaRPr lang="en-NZ" dirty="0"/>
          </a:p>
        </p:txBody>
      </p:sp>
    </p:spTree>
    <p:extLst>
      <p:ext uri="{BB962C8B-B14F-4D97-AF65-F5344CB8AC3E}">
        <p14:creationId xmlns:p14="http://schemas.microsoft.com/office/powerpoint/2010/main" val="226088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Support each other. Working together will give all of us strength to work through whatever issues are impacting on mental health. Just because it is not impacting you directly this time, it might next time.</a:t>
            </a:r>
          </a:p>
        </p:txBody>
      </p:sp>
    </p:spTree>
    <p:extLst>
      <p:ext uri="{BB962C8B-B14F-4D97-AF65-F5344CB8AC3E}">
        <p14:creationId xmlns:p14="http://schemas.microsoft.com/office/powerpoint/2010/main" val="214518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places where you and your fellow workmates can get help. Don’t be afraid to ask.</a:t>
            </a:r>
          </a:p>
        </p:txBody>
      </p:sp>
    </p:spTree>
    <p:extLst>
      <p:ext uri="{BB962C8B-B14F-4D97-AF65-F5344CB8AC3E}">
        <p14:creationId xmlns:p14="http://schemas.microsoft.com/office/powerpoint/2010/main" val="2375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2" name="Shape 22"/>
          <p:cNvSpPr>
            <a:spLocks noGrp="1"/>
          </p:cNvSpPr>
          <p:nvPr>
            <p:ph type="title"/>
          </p:nvPr>
        </p:nvSpPr>
        <p:spPr>
          <a:xfrm>
            <a:off x="514350" y="363538"/>
            <a:ext cx="8229600" cy="784227"/>
          </a:xfrm>
          <a:prstGeom prst="rect">
            <a:avLst/>
          </a:prstGeom>
        </p:spPr>
        <p:txBody>
          <a:bodyPr/>
          <a:lstStyle/>
          <a:p>
            <a:r>
              <a:rPr lang="en-US"/>
              <a:t>Click to edit Master title style</a:t>
            </a:r>
            <a:endParaRPr/>
          </a:p>
        </p:txBody>
      </p:sp>
      <p:sp>
        <p:nvSpPr>
          <p:cNvPr id="24" name="Shape 24"/>
          <p:cNvSpPr>
            <a:spLocks noGrp="1"/>
          </p:cNvSpPr>
          <p:nvPr>
            <p:ph type="sldNum" sz="quarter" idx="2"/>
          </p:nvPr>
        </p:nvSpPr>
        <p:spPr>
          <a:xfrm>
            <a:off x="6289220" y="6221731"/>
            <a:ext cx="263980" cy="269239"/>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1" name="Shape 31"/>
          <p:cNvSpPr>
            <a:spLocks noGrp="1"/>
          </p:cNvSpPr>
          <p:nvPr>
            <p:ph type="sldNum" sz="quarter" idx="2"/>
          </p:nvPr>
        </p:nvSpPr>
        <p:spPr>
          <a:xfrm>
            <a:off x="6289220" y="6221731"/>
            <a:ext cx="263980" cy="269239"/>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p:nvPr userDrawn="1"/>
        </p:nvSpPr>
        <p:spPr>
          <a:xfrm>
            <a:off x="481248" y="6337105"/>
            <a:ext cx="3168321" cy="33855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600"/>
              </a:spcBef>
              <a:defRPr sz="2800">
                <a:solidFill>
                  <a:srgbClr val="0000FF"/>
                </a:solidFill>
              </a:defRPr>
            </a:pPr>
            <a:r>
              <a:rPr sz="1600" b="1" dirty="0">
                <a:solidFill>
                  <a:schemeClr val="bg1"/>
                </a:solidFill>
              </a:rPr>
              <a:t>www.MinEx.org.nz</a:t>
            </a:r>
          </a:p>
        </p:txBody>
      </p:sp>
      <p:pic>
        <p:nvPicPr>
          <p:cNvPr id="6" name="Picture 5" descr="Logo, company name&#10;&#10;Description automatically generated">
            <a:extLst>
              <a:ext uri="{FF2B5EF4-FFF2-40B4-BE49-F238E27FC236}">
                <a16:creationId xmlns:a16="http://schemas.microsoft.com/office/drawing/2014/main" id="{08B06BBA-2D0C-4DF6-ADA9-1D4C7ED4FB1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8572" b="14721"/>
          <a:stretch/>
        </p:blipFill>
        <p:spPr>
          <a:xfrm>
            <a:off x="7138851" y="6310680"/>
            <a:ext cx="1765663" cy="504852"/>
          </a:xfrm>
          <a:prstGeom prst="rect">
            <a:avLst/>
          </a:prstGeom>
        </p:spPr>
      </p:pic>
    </p:spTree>
  </p:cSld>
  <p:clrMap bg1="dk1" tx1="lt1" bg2="dk2" tx2="lt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1pPr>
      <a:lvl2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2pPr>
      <a:lvl3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3pPr>
      <a:lvl4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4pPr>
      <a:lvl5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5pPr>
      <a:lvl6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6pPr>
      <a:lvl7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7pPr>
      <a:lvl8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8pPr>
      <a:lvl9pPr marL="0" marR="0" indent="0" algn="l" defTabSz="457200" rtl="0" eaLnBrk="1" latinLnBrk="0" hangingPunct="1">
        <a:lnSpc>
          <a:spcPct val="100000"/>
        </a:lnSpc>
        <a:spcBef>
          <a:spcPts val="0"/>
        </a:spcBef>
        <a:spcAft>
          <a:spcPts val="0"/>
        </a:spcAft>
        <a:buClrTx/>
        <a:buSzTx/>
        <a:buFontTx/>
        <a:buNone/>
        <a:tabLst/>
        <a:defRPr sz="3200" b="1" i="0" u="none" strike="noStrike" cap="none" spc="0" baseline="0">
          <a:ln>
            <a:noFill/>
          </a:ln>
          <a:solidFill>
            <a:srgbClr val="0000FF"/>
          </a:solidFill>
          <a:uFillTx/>
          <a:latin typeface="+mj-lt"/>
          <a:ea typeface="+mj-ea"/>
          <a:cs typeface="+mj-cs"/>
          <a:sym typeface="Calibri"/>
        </a:defRPr>
      </a:lvl9pPr>
    </p:titleStyle>
    <p:bodyStyle>
      <a:lvl1pPr marL="361950" marR="0" indent="-361950" algn="l" defTabSz="457200" rtl="0" eaLnBrk="1" latinLnBrk="0" hangingPunct="1">
        <a:lnSpc>
          <a:spcPct val="100000"/>
        </a:lnSpc>
        <a:spcBef>
          <a:spcPts val="500"/>
        </a:spcBef>
        <a:spcAft>
          <a:spcPts val="0"/>
        </a:spcAft>
        <a:buClrTx/>
        <a:buSzPct val="80000"/>
        <a:buFontTx/>
        <a:buBlip>
          <a:blip r:embed="rId6"/>
        </a:buBlip>
        <a:tabLst/>
        <a:defRPr sz="2400" b="0" i="0" u="none" strike="noStrike" cap="none" spc="0" baseline="0">
          <a:ln>
            <a:noFill/>
          </a:ln>
          <a:solidFill>
            <a:srgbClr val="3C3834"/>
          </a:solidFill>
          <a:uFillTx/>
          <a:latin typeface="+mj-lt"/>
          <a:ea typeface="+mj-ea"/>
          <a:cs typeface="+mj-cs"/>
          <a:sym typeface="Calibri"/>
        </a:defRPr>
      </a:lvl1pPr>
      <a:lvl2pPr marL="531812" marR="0" indent="-179387" algn="l" defTabSz="457200" rtl="0" eaLnBrk="1" latinLnBrk="0" hangingPunct="1">
        <a:lnSpc>
          <a:spcPct val="100000"/>
        </a:lnSpc>
        <a:spcBef>
          <a:spcPts val="500"/>
        </a:spcBef>
        <a:spcAft>
          <a:spcPts val="0"/>
        </a:spcAft>
        <a:buClrTx/>
        <a:buSzPct val="100000"/>
        <a:buFontTx/>
        <a:buBlip>
          <a:blip r:embed="rId6"/>
        </a:buBlip>
        <a:tabLst/>
        <a:defRPr sz="2400" b="0" i="0" u="none" strike="noStrike" cap="none" spc="0" baseline="0">
          <a:ln>
            <a:noFill/>
          </a:ln>
          <a:solidFill>
            <a:srgbClr val="3C3834"/>
          </a:solidFill>
          <a:uFillTx/>
          <a:latin typeface="+mj-lt"/>
          <a:ea typeface="+mj-ea"/>
          <a:cs typeface="+mj-cs"/>
          <a:sym typeface="Calibri"/>
        </a:defRPr>
      </a:lvl2pPr>
      <a:lvl3pPr marL="531812" marR="0" indent="-179387" algn="l" defTabSz="457200" rtl="0" eaLnBrk="1" latinLnBrk="0" hangingPunct="1">
        <a:lnSpc>
          <a:spcPct val="100000"/>
        </a:lnSpc>
        <a:spcBef>
          <a:spcPts val="500"/>
        </a:spcBef>
        <a:spcAft>
          <a:spcPts val="0"/>
        </a:spcAft>
        <a:buClrTx/>
        <a:buSzPct val="80000"/>
        <a:buFontTx/>
        <a:buBlip>
          <a:blip r:embed="rId6"/>
        </a:buBlip>
        <a:tabLst/>
        <a:defRPr sz="2400" b="0" i="0" u="none" strike="noStrike" cap="none" spc="0" baseline="0">
          <a:ln>
            <a:noFill/>
          </a:ln>
          <a:solidFill>
            <a:srgbClr val="3C3834"/>
          </a:solidFill>
          <a:uFillTx/>
          <a:latin typeface="+mj-lt"/>
          <a:ea typeface="+mj-ea"/>
          <a:cs typeface="+mj-cs"/>
          <a:sym typeface="Calibri"/>
        </a:defRPr>
      </a:lvl3pPr>
      <a:lvl4pPr marL="531812" marR="0" indent="-179387" algn="l" defTabSz="457200" rtl="0" eaLnBrk="1" latinLnBrk="0" hangingPunct="1">
        <a:lnSpc>
          <a:spcPct val="100000"/>
        </a:lnSpc>
        <a:spcBef>
          <a:spcPts val="500"/>
        </a:spcBef>
        <a:spcAft>
          <a:spcPts val="0"/>
        </a:spcAft>
        <a:buClrTx/>
        <a:buSzPct val="100000"/>
        <a:buFontTx/>
        <a:buBlip>
          <a:blip r:embed="rId6"/>
        </a:buBlip>
        <a:tabLst/>
        <a:defRPr sz="2400" b="0" i="0" u="none" strike="noStrike" cap="none" spc="0" baseline="0">
          <a:ln>
            <a:noFill/>
          </a:ln>
          <a:solidFill>
            <a:srgbClr val="3C3834"/>
          </a:solidFill>
          <a:uFillTx/>
          <a:latin typeface="+mj-lt"/>
          <a:ea typeface="+mj-ea"/>
          <a:cs typeface="+mj-cs"/>
          <a:sym typeface="Calibri"/>
        </a:defRPr>
      </a:lvl4pPr>
      <a:lvl5pPr marL="531812" marR="0" indent="-179387" algn="l" defTabSz="457200" rtl="0" eaLnBrk="1" latinLnBrk="0" hangingPunct="1">
        <a:lnSpc>
          <a:spcPct val="100000"/>
        </a:lnSpc>
        <a:spcBef>
          <a:spcPts val="500"/>
        </a:spcBef>
        <a:spcAft>
          <a:spcPts val="0"/>
        </a:spcAft>
        <a:buClrTx/>
        <a:buSzPct val="80000"/>
        <a:buFontTx/>
        <a:buBlip>
          <a:blip r:embed="rId6"/>
        </a:buBlip>
        <a:tabLst/>
        <a:defRPr sz="2400" b="0" i="0" u="none" strike="noStrike" cap="none" spc="0" baseline="0">
          <a:ln>
            <a:noFill/>
          </a:ln>
          <a:solidFill>
            <a:srgbClr val="3C3834"/>
          </a:solidFill>
          <a:uFillTx/>
          <a:latin typeface="+mj-lt"/>
          <a:ea typeface="+mj-ea"/>
          <a:cs typeface="+mj-cs"/>
          <a:sym typeface="Calibri"/>
        </a:defRPr>
      </a:lvl5pPr>
      <a:lvl6pPr marL="25603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6pPr>
      <a:lvl7pPr marL="30175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7pPr>
      <a:lvl8pPr marL="34747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8pPr>
      <a:lvl9pPr marL="39319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3.jpeg"/><Relationship Id="rId7"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quarry.com.au" TargetMode="External"/><Relationship Id="rId5" Type="http://schemas.openxmlformats.org/officeDocument/2006/relationships/hyperlink" Target="https://www.minex.org.nz/assets/Uploads/Mental-health-in-the-workplace-web.pdf" TargetMode="External"/><Relationship Id="rId4" Type="http://schemas.openxmlformats.org/officeDocument/2006/relationships/hyperlink" Target="https://www.worksafe.govt.nz/search/SearchForm/?Search=mental+health&amp;action_results=Go"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9BF371-448E-4BDE-B9DE-99A208CF612E}"/>
              </a:ext>
            </a:extLst>
          </p:cNvPr>
          <p:cNvSpPr/>
          <p:nvPr/>
        </p:nvSpPr>
        <p:spPr>
          <a:xfrm>
            <a:off x="1" y="0"/>
            <a:ext cx="9144000" cy="1347488"/>
          </a:xfrm>
          <a:prstGeom prst="rect">
            <a:avLst/>
          </a:prstGeom>
          <a:solidFill>
            <a:srgbClr val="133A6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4" name="Shape 140">
            <a:extLst>
              <a:ext uri="{FF2B5EF4-FFF2-40B4-BE49-F238E27FC236}">
                <a16:creationId xmlns:a16="http://schemas.microsoft.com/office/drawing/2014/main" id="{5A7D0A3F-ED8F-400F-98BF-B68266847747}"/>
              </a:ext>
            </a:extLst>
          </p:cNvPr>
          <p:cNvSpPr/>
          <p:nvPr/>
        </p:nvSpPr>
        <p:spPr>
          <a:xfrm>
            <a:off x="162588" y="350580"/>
            <a:ext cx="8818826"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indent="92075" algn="ctr">
              <a:defRPr sz="4400" b="1">
                <a:solidFill>
                  <a:schemeClr val="accent1"/>
                </a:solidFill>
              </a:defRPr>
            </a:lvl1pPr>
          </a:lstStyle>
          <a:p>
            <a:r>
              <a:rPr lang="en-US" sz="3600" dirty="0">
                <a:solidFill>
                  <a:schemeClr val="bg1"/>
                </a:solidFill>
              </a:rPr>
              <a:t>Mental Health in the Workplace </a:t>
            </a:r>
          </a:p>
        </p:txBody>
      </p:sp>
      <p:pic>
        <p:nvPicPr>
          <p:cNvPr id="5" name="pasted-image.tiff">
            <a:extLst>
              <a:ext uri="{FF2B5EF4-FFF2-40B4-BE49-F238E27FC236}">
                <a16:creationId xmlns:a16="http://schemas.microsoft.com/office/drawing/2014/main" id="{DB976D16-A3F7-4267-ADDE-D4E990A46479}"/>
              </a:ext>
            </a:extLst>
          </p:cNvPr>
          <p:cNvPicPr>
            <a:picLocks noChangeAspect="1"/>
          </p:cNvPicPr>
          <p:nvPr/>
        </p:nvPicPr>
        <p:blipFill>
          <a:blip r:embed="rId2"/>
          <a:stretch>
            <a:fillRect/>
          </a:stretch>
        </p:blipFill>
        <p:spPr>
          <a:xfrm>
            <a:off x="2297981" y="2351465"/>
            <a:ext cx="4548037" cy="3026513"/>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0"/>
            <a:ext cx="9144000" cy="1347488"/>
          </a:xfrm>
          <a:prstGeom prst="rect">
            <a:avLst/>
          </a:prstGeom>
          <a:solidFill>
            <a:srgbClr val="F8691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12" name="Shape 140"/>
          <p:cNvSpPr/>
          <p:nvPr/>
        </p:nvSpPr>
        <p:spPr>
          <a:xfrm>
            <a:off x="162587" y="409264"/>
            <a:ext cx="8818826"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indent="92075" algn="ctr">
              <a:defRPr sz="4400" b="1">
                <a:solidFill>
                  <a:schemeClr val="accent1"/>
                </a:solidFill>
              </a:defRPr>
            </a:lvl1pPr>
          </a:lstStyle>
          <a:p>
            <a:r>
              <a:rPr lang="en-US" sz="3600" dirty="0">
                <a:solidFill>
                  <a:schemeClr val="bg1"/>
                </a:solidFill>
              </a:rPr>
              <a:t>Mental Health Issues Are Common</a:t>
            </a:r>
          </a:p>
        </p:txBody>
      </p:sp>
      <p:sp>
        <p:nvSpPr>
          <p:cNvPr id="9" name="TextBox 8">
            <a:extLst>
              <a:ext uri="{FF2B5EF4-FFF2-40B4-BE49-F238E27FC236}">
                <a16:creationId xmlns:a16="http://schemas.microsoft.com/office/drawing/2014/main" id="{D67BE88A-5D4F-4F27-A7E5-65A4426E0F64}"/>
              </a:ext>
            </a:extLst>
          </p:cNvPr>
          <p:cNvSpPr txBox="1"/>
          <p:nvPr/>
        </p:nvSpPr>
        <p:spPr>
          <a:xfrm>
            <a:off x="-1" y="1830464"/>
            <a:ext cx="5823751" cy="3465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28040" marR="697865">
              <a:lnSpc>
                <a:spcPct val="115000"/>
              </a:lnSpc>
              <a:spcBef>
                <a:spcPts val="305"/>
              </a:spcBef>
              <a:spcAft>
                <a:spcPts val="0"/>
              </a:spcAft>
            </a:pPr>
            <a:r>
              <a:rPr lang="en-US" sz="2400" b="1" dirty="0">
                <a:solidFill>
                  <a:srgbClr val="323031"/>
                </a:solidFill>
                <a:effectLst/>
                <a:ea typeface="Arial" panose="020B0604020202020204" pitchFamily="34" charset="0"/>
              </a:rPr>
              <a:t>In</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New</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Zealand</a:t>
            </a:r>
            <a:r>
              <a:rPr lang="en-US" sz="2400" b="1" spc="-5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one</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in</a:t>
            </a:r>
            <a:r>
              <a:rPr lang="en-US" sz="2400" b="1" spc="-5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five</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people</a:t>
            </a:r>
            <a:r>
              <a:rPr lang="en-US" sz="2400" b="1" spc="-5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over</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16</a:t>
            </a:r>
            <a:r>
              <a:rPr lang="en-US" sz="2400" b="1" spc="-5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years</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of</a:t>
            </a:r>
            <a:r>
              <a:rPr lang="en-US" sz="2400" b="1" spc="-5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age</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experience some</a:t>
            </a:r>
            <a:r>
              <a:rPr lang="en-US" sz="2400" b="1" spc="-7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form</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of</a:t>
            </a:r>
            <a:r>
              <a:rPr lang="en-US" sz="2400" b="1" spc="-7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common</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mental</a:t>
            </a:r>
            <a:r>
              <a:rPr lang="en-US" sz="2400" b="1" spc="-7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health</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issue</a:t>
            </a:r>
            <a:r>
              <a:rPr lang="en-US" sz="2400" b="1" spc="-7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in</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any one</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year</a:t>
            </a:r>
            <a:r>
              <a:rPr lang="en-US" sz="2400" b="1" spc="-7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and</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almost two</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in</a:t>
            </a:r>
            <a:r>
              <a:rPr lang="en-US" sz="2400" b="1" spc="-60" dirty="0">
                <a:solidFill>
                  <a:srgbClr val="323031"/>
                </a:solidFill>
                <a:effectLst/>
                <a:ea typeface="Arial" panose="020B0604020202020204" pitchFamily="34" charset="0"/>
              </a:rPr>
              <a:t> every </a:t>
            </a:r>
            <a:r>
              <a:rPr lang="en-US" sz="2400" b="1" dirty="0">
                <a:solidFill>
                  <a:srgbClr val="323031"/>
                </a:solidFill>
                <a:effectLst/>
                <a:ea typeface="Arial" panose="020B0604020202020204" pitchFamily="34" charset="0"/>
              </a:rPr>
              <a:t>five</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adults</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have</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experienced</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mental</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health</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issue</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over</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their</a:t>
            </a:r>
            <a:r>
              <a:rPr lang="en-NZ" sz="2400" b="1" dirty="0">
                <a:ea typeface="Arial" panose="020B0604020202020204" pitchFamily="34" charset="0"/>
              </a:rPr>
              <a:t> </a:t>
            </a:r>
            <a:r>
              <a:rPr lang="en-US" sz="2400" b="1" dirty="0">
                <a:solidFill>
                  <a:srgbClr val="323031"/>
                </a:solidFill>
                <a:effectLst/>
                <a:ea typeface="Arial" panose="020B0604020202020204" pitchFamily="34" charset="0"/>
              </a:rPr>
              <a:t>lifetime.</a:t>
            </a:r>
            <a:r>
              <a:rPr lang="en-US" sz="2400" b="1" spc="-85" dirty="0">
                <a:solidFill>
                  <a:srgbClr val="323031"/>
                </a:solidFill>
                <a:effectLst/>
                <a:ea typeface="Arial" panose="020B0604020202020204" pitchFamily="34" charset="0"/>
              </a:rPr>
              <a:t> </a:t>
            </a:r>
            <a:endParaRPr lang="en-NZ" sz="2400" b="1" dirty="0">
              <a:effectLst/>
              <a:ea typeface="Arial" panose="020B0604020202020204" pitchFamily="34" charset="0"/>
            </a:endParaRPr>
          </a:p>
        </p:txBody>
      </p:sp>
      <p:pic>
        <p:nvPicPr>
          <p:cNvPr id="1026" name="Picture 2">
            <a:extLst>
              <a:ext uri="{FF2B5EF4-FFF2-40B4-BE49-F238E27FC236}">
                <a16:creationId xmlns:a16="http://schemas.microsoft.com/office/drawing/2014/main" id="{DF41A011-EBC3-4C1C-B836-EF3C761364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084" y="1830464"/>
            <a:ext cx="2780196" cy="36812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BB145F76-4E23-4112-BBDC-5BEC8A12AF4F}"/>
              </a:ext>
            </a:extLst>
          </p:cNvPr>
          <p:cNvSpPr>
            <a:spLocks noChangeArrowheads="1"/>
          </p:cNvSpPr>
          <p:nvPr/>
        </p:nvSpPr>
        <p:spPr bwMode="auto">
          <a:xfrm>
            <a:off x="992600" y="6851618"/>
            <a:ext cx="1359616" cy="17146"/>
          </a:xfrm>
          <a:prstGeom prst="rect">
            <a:avLst/>
          </a:prstGeom>
          <a:solidFill>
            <a:srgbClr val="815F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Rectangle 7">
            <a:extLst>
              <a:ext uri="{FF2B5EF4-FFF2-40B4-BE49-F238E27FC236}">
                <a16:creationId xmlns:a16="http://schemas.microsoft.com/office/drawing/2014/main" id="{3B8008F0-2A72-469F-801D-8A3CDD4F4376}"/>
              </a:ext>
            </a:extLst>
          </p:cNvPr>
          <p:cNvSpPr>
            <a:spLocks noChangeArrowheads="1"/>
          </p:cNvSpPr>
          <p:nvPr/>
        </p:nvSpPr>
        <p:spPr bwMode="auto">
          <a:xfrm>
            <a:off x="2351580" y="6851618"/>
            <a:ext cx="1359616" cy="17146"/>
          </a:xfrm>
          <a:prstGeom prst="rect">
            <a:avLst/>
          </a:prstGeom>
          <a:solidFill>
            <a:srgbClr val="4982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Rectangle 8">
            <a:extLst>
              <a:ext uri="{FF2B5EF4-FFF2-40B4-BE49-F238E27FC236}">
                <a16:creationId xmlns:a16="http://schemas.microsoft.com/office/drawing/2014/main" id="{2537761E-CC87-49BF-90F2-BDF5FCEA9D61}"/>
              </a:ext>
            </a:extLst>
          </p:cNvPr>
          <p:cNvSpPr>
            <a:spLocks noChangeArrowheads="1"/>
          </p:cNvSpPr>
          <p:nvPr/>
        </p:nvSpPr>
        <p:spPr bwMode="auto">
          <a:xfrm>
            <a:off x="3710561" y="6851618"/>
            <a:ext cx="1359616" cy="17146"/>
          </a:xfrm>
          <a:prstGeom prst="rect">
            <a:avLst/>
          </a:prstGeom>
          <a:solidFill>
            <a:srgbClr val="F57F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66265986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1347488"/>
          </a:xfrm>
          <a:prstGeom prst="rect">
            <a:avLst/>
          </a:prstGeom>
          <a:solidFill>
            <a:srgbClr val="567A9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241E6914-82A9-47B8-9273-7DE2AA1D3B5F}"/>
              </a:ext>
            </a:extLst>
          </p:cNvPr>
          <p:cNvSpPr txBox="1"/>
          <p:nvPr/>
        </p:nvSpPr>
        <p:spPr>
          <a:xfrm>
            <a:off x="3853297" y="373989"/>
            <a:ext cx="123527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en-AU" sz="3600" b="1" dirty="0"/>
              <a:t>Stress</a:t>
            </a:r>
          </a:p>
        </p:txBody>
      </p:sp>
      <p:pic>
        <p:nvPicPr>
          <p:cNvPr id="9" name="pasted-image.tiff">
            <a:extLst>
              <a:ext uri="{FF2B5EF4-FFF2-40B4-BE49-F238E27FC236}">
                <a16:creationId xmlns:a16="http://schemas.microsoft.com/office/drawing/2014/main" id="{A6F47CF0-D97C-4207-B461-1353C441C89D}"/>
              </a:ext>
            </a:extLst>
          </p:cNvPr>
          <p:cNvPicPr>
            <a:picLocks noChangeAspect="1"/>
          </p:cNvPicPr>
          <p:nvPr/>
        </p:nvPicPr>
        <p:blipFill>
          <a:blip r:embed="rId3"/>
          <a:stretch>
            <a:fillRect/>
          </a:stretch>
        </p:blipFill>
        <p:spPr>
          <a:xfrm>
            <a:off x="5433823" y="2284401"/>
            <a:ext cx="3440050" cy="2289197"/>
          </a:xfrm>
          <a:prstGeom prst="rect">
            <a:avLst/>
          </a:prstGeom>
          <a:ln w="12700">
            <a:miter lim="400000"/>
          </a:ln>
          <a:effectLst>
            <a:softEdge rad="0"/>
          </a:effectLst>
        </p:spPr>
      </p:pic>
      <p:sp>
        <p:nvSpPr>
          <p:cNvPr id="2" name="TextBox 1">
            <a:extLst>
              <a:ext uri="{FF2B5EF4-FFF2-40B4-BE49-F238E27FC236}">
                <a16:creationId xmlns:a16="http://schemas.microsoft.com/office/drawing/2014/main" id="{54F8134A-96FF-4259-8AF0-0418CC38AF52}"/>
              </a:ext>
            </a:extLst>
          </p:cNvPr>
          <p:cNvSpPr txBox="1"/>
          <p:nvPr/>
        </p:nvSpPr>
        <p:spPr>
          <a:xfrm>
            <a:off x="0" y="1721477"/>
            <a:ext cx="5266943" cy="40549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defTabSz="715060">
              <a:spcBef>
                <a:spcPts val="300"/>
              </a:spcBef>
              <a:buFont typeface="Arial" panose="020B0604020202020204" pitchFamily="34" charset="0"/>
              <a:buChar char="•"/>
              <a:defRPr sz="2024" b="1">
                <a:solidFill>
                  <a:srgbClr val="030303"/>
                </a:solidFill>
              </a:defRPr>
            </a:pPr>
            <a:r>
              <a:rPr lang="en-US" sz="2400" b="1" dirty="0">
                <a:solidFill>
                  <a:srgbClr val="323031"/>
                </a:solidFill>
              </a:rPr>
              <a:t>Pressures of work, either actual or perceived.</a:t>
            </a:r>
          </a:p>
          <a:p>
            <a:pPr marL="285750" indent="-285750" defTabSz="715060">
              <a:spcBef>
                <a:spcPts val="300"/>
              </a:spcBef>
              <a:buFont typeface="Arial" panose="020B0604020202020204" pitchFamily="34" charset="0"/>
              <a:buChar char="•"/>
              <a:defRPr sz="2024" b="1">
                <a:solidFill>
                  <a:srgbClr val="030303"/>
                </a:solidFill>
              </a:defRPr>
            </a:pPr>
            <a:endParaRPr lang="en-US" sz="2400" b="1" dirty="0">
              <a:solidFill>
                <a:srgbClr val="323031"/>
              </a:solidFill>
            </a:endParaRPr>
          </a:p>
          <a:p>
            <a:pPr marL="285750" indent="-285750" defTabSz="715060">
              <a:spcBef>
                <a:spcPts val="300"/>
              </a:spcBef>
              <a:buFont typeface="Arial" panose="020B0604020202020204" pitchFamily="34" charset="0"/>
              <a:buChar char="•"/>
              <a:defRPr sz="2024" b="1">
                <a:solidFill>
                  <a:srgbClr val="030303"/>
                </a:solidFill>
              </a:defRPr>
            </a:pPr>
            <a:r>
              <a:rPr lang="en-US" sz="2400" b="1" dirty="0">
                <a:solidFill>
                  <a:srgbClr val="323031"/>
                </a:solidFill>
              </a:rPr>
              <a:t>Unexpected responsibilities, timelines.</a:t>
            </a:r>
          </a:p>
          <a:p>
            <a:pPr marL="285750" indent="-285750" defTabSz="715060">
              <a:spcBef>
                <a:spcPts val="300"/>
              </a:spcBef>
              <a:buFont typeface="Arial" panose="020B0604020202020204" pitchFamily="34" charset="0"/>
              <a:buChar char="•"/>
              <a:defRPr sz="2024" b="1">
                <a:solidFill>
                  <a:srgbClr val="030303"/>
                </a:solidFill>
              </a:defRPr>
            </a:pPr>
            <a:endParaRPr lang="en-US" sz="2400" b="1" dirty="0">
              <a:solidFill>
                <a:srgbClr val="323031"/>
              </a:solidFill>
            </a:endParaRPr>
          </a:p>
          <a:p>
            <a:pPr marL="285750" indent="-285750" defTabSz="715060">
              <a:spcBef>
                <a:spcPts val="300"/>
              </a:spcBef>
              <a:buFont typeface="Arial" panose="020B0604020202020204" pitchFamily="34" charset="0"/>
              <a:buChar char="•"/>
              <a:defRPr sz="2024" b="1">
                <a:solidFill>
                  <a:srgbClr val="030303"/>
                </a:solidFill>
              </a:defRPr>
            </a:pPr>
            <a:r>
              <a:rPr lang="en-US" sz="2400" b="1" dirty="0">
                <a:solidFill>
                  <a:srgbClr val="323031"/>
                </a:solidFill>
              </a:rPr>
              <a:t>Excessive working hours, lack of sleep.</a:t>
            </a:r>
          </a:p>
          <a:p>
            <a:pPr marL="342900" indent="-342900" defTabSz="715060">
              <a:spcBef>
                <a:spcPts val="300"/>
              </a:spcBef>
              <a:buFont typeface="Arial" panose="020B0604020202020204" pitchFamily="34" charset="0"/>
              <a:buChar char="•"/>
              <a:defRPr sz="2024" b="1">
                <a:solidFill>
                  <a:srgbClr val="030303"/>
                </a:solidFill>
              </a:defRPr>
            </a:pPr>
            <a:endParaRPr lang="en-US" sz="2400" b="1" dirty="0">
              <a:solidFill>
                <a:srgbClr val="323031"/>
              </a:solidFill>
            </a:endParaRPr>
          </a:p>
          <a:p>
            <a:pPr marL="285750" indent="-285750" defTabSz="715060">
              <a:spcBef>
                <a:spcPts val="300"/>
              </a:spcBef>
              <a:buFont typeface="Arial" panose="020B0604020202020204" pitchFamily="34" charset="0"/>
              <a:buChar char="•"/>
              <a:defRPr sz="2024" b="1">
                <a:solidFill>
                  <a:srgbClr val="030303"/>
                </a:solidFill>
              </a:defRPr>
            </a:pPr>
            <a:r>
              <a:rPr lang="en-US" sz="2400" b="1" dirty="0">
                <a:solidFill>
                  <a:srgbClr val="323031"/>
                </a:solidFill>
              </a:rPr>
              <a:t>External pressures, family, social, mental health</a:t>
            </a:r>
            <a:endParaRPr kumimoji="0" lang="en-NZ" sz="2400" b="0" i="0" u="none" strike="noStrike" cap="none" spc="0" normalizeH="0" baseline="0" dirty="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380936142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9144000" cy="1347488"/>
          </a:xfrm>
          <a:prstGeom prst="rect">
            <a:avLst/>
          </a:prstGeom>
          <a:solidFill>
            <a:srgbClr val="1E780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140" name="Shape 140"/>
          <p:cNvSpPr/>
          <p:nvPr/>
        </p:nvSpPr>
        <p:spPr>
          <a:xfrm>
            <a:off x="41059" y="130448"/>
            <a:ext cx="9061882"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indent="92075" algn="ctr">
              <a:defRPr sz="4400" b="1">
                <a:solidFill>
                  <a:schemeClr val="accent1"/>
                </a:solidFill>
              </a:defRPr>
            </a:lvl1pPr>
          </a:lstStyle>
          <a:p>
            <a:r>
              <a:rPr lang="en-US" sz="3000" dirty="0">
                <a:solidFill>
                  <a:schemeClr val="bg1"/>
                </a:solidFill>
              </a:rPr>
              <a:t>Right now, you or someone in your workplace is likely to be affected</a:t>
            </a:r>
          </a:p>
        </p:txBody>
      </p:sp>
      <p:sp>
        <p:nvSpPr>
          <p:cNvPr id="7" name="TextBox 6">
            <a:extLst>
              <a:ext uri="{FF2B5EF4-FFF2-40B4-BE49-F238E27FC236}">
                <a16:creationId xmlns:a16="http://schemas.microsoft.com/office/drawing/2014/main" id="{22551956-18C5-4775-9987-D7E3EB42D004}"/>
              </a:ext>
            </a:extLst>
          </p:cNvPr>
          <p:cNvSpPr txBox="1"/>
          <p:nvPr/>
        </p:nvSpPr>
        <p:spPr>
          <a:xfrm>
            <a:off x="120535" y="1604535"/>
            <a:ext cx="8840585" cy="12375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865505" lvl="0">
              <a:lnSpc>
                <a:spcPct val="115000"/>
              </a:lnSpc>
              <a:spcBef>
                <a:spcPts val="370"/>
              </a:spcBef>
              <a:spcAft>
                <a:spcPts val="0"/>
              </a:spcAft>
              <a:buClr>
                <a:srgbClr val="323031"/>
              </a:buClr>
              <a:buSzPts val="900"/>
              <a:tabLst>
                <a:tab pos="828675" algn="l"/>
              </a:tabLst>
            </a:pPr>
            <a:r>
              <a:rPr lang="en-US" sz="2200" b="1" spc="-20" dirty="0">
                <a:solidFill>
                  <a:srgbClr val="323031"/>
                </a:solidFill>
                <a:effectLst/>
                <a:ea typeface="Arial" panose="020B0604020202020204" pitchFamily="34" charset="0"/>
              </a:rPr>
              <a:t>Talk</a:t>
            </a:r>
            <a:r>
              <a:rPr lang="en-US" sz="2200" b="1" spc="-3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a:t>
            </a:r>
            <a:r>
              <a:rPr lang="en-US" sz="2200" spc="-5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about</a:t>
            </a:r>
            <a:r>
              <a:rPr lang="en-US" sz="2200" spc="-5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mental</a:t>
            </a:r>
            <a:r>
              <a:rPr lang="en-US" sz="2200" spc="-5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wellbeing:</a:t>
            </a:r>
            <a:r>
              <a:rPr lang="en-US" sz="2200" spc="-5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Make</a:t>
            </a:r>
            <a:r>
              <a:rPr lang="en-US" sz="2200" spc="-5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talking</a:t>
            </a:r>
            <a:r>
              <a:rPr lang="en-US" sz="2200" spc="-5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about</a:t>
            </a:r>
            <a:r>
              <a:rPr lang="en-US" sz="2200" spc="-5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wellbeing</a:t>
            </a:r>
            <a:r>
              <a:rPr lang="en-US" sz="2200" spc="-5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an everyday</a:t>
            </a:r>
            <a:r>
              <a:rPr lang="en-US" sz="2200" spc="-8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thing.</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Keeping</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the</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kōrero</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(chat)</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alive</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and</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open</a:t>
            </a:r>
            <a:r>
              <a:rPr lang="en-US" sz="2200" spc="-75"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in</a:t>
            </a:r>
            <a:r>
              <a:rPr lang="en-US" sz="2200" spc="-75" dirty="0">
                <a:solidFill>
                  <a:srgbClr val="323031"/>
                </a:solidFill>
                <a:effectLst/>
                <a:ea typeface="Arial" panose="020B0604020202020204" pitchFamily="34" charset="0"/>
              </a:rPr>
              <a:t> </a:t>
            </a:r>
            <a:r>
              <a:rPr lang="en-US" sz="2200" spc="-15" dirty="0">
                <a:solidFill>
                  <a:srgbClr val="323031"/>
                </a:solidFill>
                <a:effectLst/>
                <a:ea typeface="Arial" panose="020B0604020202020204" pitchFamily="34" charset="0"/>
              </a:rPr>
              <a:t>your </a:t>
            </a:r>
            <a:r>
              <a:rPr lang="en-US" sz="2200" dirty="0">
                <a:solidFill>
                  <a:srgbClr val="323031"/>
                </a:solidFill>
                <a:effectLst/>
                <a:ea typeface="Arial" panose="020B0604020202020204" pitchFamily="34" charset="0"/>
              </a:rPr>
              <a:t>workplace positively affects mental</a:t>
            </a:r>
            <a:r>
              <a:rPr lang="en-US" sz="2200" spc="-120" dirty="0">
                <a:solidFill>
                  <a:srgbClr val="323031"/>
                </a:solidFill>
                <a:effectLst/>
                <a:ea typeface="Arial" panose="020B0604020202020204" pitchFamily="34" charset="0"/>
              </a:rPr>
              <a:t> </a:t>
            </a:r>
            <a:r>
              <a:rPr lang="en-US" sz="2200" dirty="0">
                <a:solidFill>
                  <a:srgbClr val="323031"/>
                </a:solidFill>
                <a:effectLst/>
                <a:ea typeface="Arial" panose="020B0604020202020204" pitchFamily="34" charset="0"/>
              </a:rPr>
              <a:t>wellbeing.</a:t>
            </a:r>
          </a:p>
        </p:txBody>
      </p:sp>
      <p:pic>
        <p:nvPicPr>
          <p:cNvPr id="5" name="Picture 4" descr="A group of people sitting outside&#10;&#10;Description automatically generated with low confidence">
            <a:extLst>
              <a:ext uri="{FF2B5EF4-FFF2-40B4-BE49-F238E27FC236}">
                <a16:creationId xmlns:a16="http://schemas.microsoft.com/office/drawing/2014/main" id="{AA026935-E9BA-43FF-9F7D-9CB6621EE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16426" y="2900468"/>
            <a:ext cx="3032620" cy="227446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DB7F770A-D3C2-41A2-AB45-289805095485}"/>
              </a:ext>
            </a:extLst>
          </p:cNvPr>
          <p:cNvSpPr txBox="1"/>
          <p:nvPr/>
        </p:nvSpPr>
        <p:spPr>
          <a:xfrm>
            <a:off x="164533" y="3068718"/>
            <a:ext cx="6426042" cy="2485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592455" lvl="4" indent="-285750">
              <a:lnSpc>
                <a:spcPct val="115000"/>
              </a:lnSpc>
              <a:spcBef>
                <a:spcPts val="705"/>
              </a:spcBef>
              <a:buClr>
                <a:srgbClr val="323031"/>
              </a:buClr>
              <a:buSzPts val="900"/>
              <a:buFont typeface="Wingdings" panose="05000000000000000000" pitchFamily="2" charset="2"/>
              <a:buChar char="q"/>
              <a:tabLst>
                <a:tab pos="828675" algn="l"/>
              </a:tabLst>
            </a:pPr>
            <a:r>
              <a:rPr lang="en-US" sz="2400" b="1" dirty="0">
                <a:solidFill>
                  <a:srgbClr val="323031"/>
                </a:solidFill>
                <a:effectLst/>
                <a:ea typeface="Arial" panose="020B0604020202020204" pitchFamily="34" charset="0"/>
              </a:rPr>
              <a:t>Don’t ignore it</a:t>
            </a:r>
          </a:p>
          <a:p>
            <a:pPr marL="285750" marR="592455" lvl="2" indent="-285750">
              <a:lnSpc>
                <a:spcPct val="115000"/>
              </a:lnSpc>
              <a:spcBef>
                <a:spcPts val="705"/>
              </a:spcBef>
              <a:buClr>
                <a:srgbClr val="323031"/>
              </a:buClr>
              <a:buSzPts val="900"/>
              <a:buFont typeface="Wingdings" panose="05000000000000000000" pitchFamily="2" charset="2"/>
              <a:buChar char="q"/>
              <a:tabLst>
                <a:tab pos="828675" algn="l"/>
              </a:tabLst>
            </a:pPr>
            <a:r>
              <a:rPr lang="en-US" sz="2400" b="1" dirty="0">
                <a:solidFill>
                  <a:srgbClr val="323031"/>
                </a:solidFill>
                <a:ea typeface="Arial" panose="020B0604020202020204" pitchFamily="34" charset="0"/>
              </a:rPr>
              <a:t>You need to be empathetic, approachable and willing to listen</a:t>
            </a:r>
          </a:p>
          <a:p>
            <a:pPr marL="285750" marR="592455" lvl="2" indent="-285750">
              <a:lnSpc>
                <a:spcPct val="115000"/>
              </a:lnSpc>
              <a:spcBef>
                <a:spcPts val="705"/>
              </a:spcBef>
              <a:buClr>
                <a:srgbClr val="323031"/>
              </a:buClr>
              <a:buSzPts val="900"/>
              <a:buFont typeface="Wingdings" panose="05000000000000000000" pitchFamily="2" charset="2"/>
              <a:buChar char="q"/>
              <a:tabLst>
                <a:tab pos="828675" algn="l"/>
              </a:tabLst>
            </a:pPr>
            <a:r>
              <a:rPr lang="en-US" sz="2400" b="1" dirty="0">
                <a:solidFill>
                  <a:srgbClr val="323031"/>
                </a:solidFill>
                <a:effectLst/>
                <a:ea typeface="Arial" panose="020B0604020202020204" pitchFamily="34" charset="0"/>
              </a:rPr>
              <a:t>No special skills are required to talk about mental health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9144000" cy="1347488"/>
          </a:xfrm>
          <a:prstGeom prst="rect">
            <a:avLst/>
          </a:prstGeom>
          <a:solidFill>
            <a:srgbClr val="1E780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140" name="Shape 140"/>
          <p:cNvSpPr/>
          <p:nvPr/>
        </p:nvSpPr>
        <p:spPr>
          <a:xfrm>
            <a:off x="1" y="165914"/>
            <a:ext cx="9005579"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indent="92075" algn="ctr">
              <a:defRPr sz="4400" b="1">
                <a:solidFill>
                  <a:schemeClr val="accent1"/>
                </a:solidFill>
              </a:defRPr>
            </a:lvl1pPr>
          </a:lstStyle>
          <a:p>
            <a:r>
              <a:rPr lang="en-US" sz="3000" dirty="0">
                <a:solidFill>
                  <a:schemeClr val="bg1"/>
                </a:solidFill>
              </a:rPr>
              <a:t>Right now, you or someone in your workplace is likely to be affected</a:t>
            </a:r>
          </a:p>
        </p:txBody>
      </p:sp>
      <p:sp>
        <p:nvSpPr>
          <p:cNvPr id="7" name="TextBox 6">
            <a:extLst>
              <a:ext uri="{FF2B5EF4-FFF2-40B4-BE49-F238E27FC236}">
                <a16:creationId xmlns:a16="http://schemas.microsoft.com/office/drawing/2014/main" id="{22551956-18C5-4775-9987-D7E3EB42D004}"/>
              </a:ext>
            </a:extLst>
          </p:cNvPr>
          <p:cNvSpPr txBox="1"/>
          <p:nvPr/>
        </p:nvSpPr>
        <p:spPr>
          <a:xfrm>
            <a:off x="69210" y="1669703"/>
            <a:ext cx="6778304" cy="4320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592455" lvl="0">
              <a:lnSpc>
                <a:spcPct val="115000"/>
              </a:lnSpc>
              <a:spcBef>
                <a:spcPts val="705"/>
              </a:spcBef>
              <a:spcAft>
                <a:spcPts val="0"/>
              </a:spcAft>
              <a:buClr>
                <a:srgbClr val="323031"/>
              </a:buClr>
              <a:buSzPts val="900"/>
              <a:tabLst>
                <a:tab pos="828675" algn="l"/>
              </a:tabLst>
            </a:pPr>
            <a:r>
              <a:rPr lang="en-US" sz="2400" b="1" dirty="0">
                <a:solidFill>
                  <a:srgbClr val="323031"/>
                </a:solidFill>
                <a:effectLst/>
                <a:ea typeface="Arial" panose="020B0604020202020204" pitchFamily="34" charset="0"/>
              </a:rPr>
              <a:t>Understand </a:t>
            </a:r>
            <a:r>
              <a:rPr lang="en-US" sz="2400" dirty="0">
                <a:solidFill>
                  <a:srgbClr val="323031"/>
                </a:solidFill>
                <a:effectLst/>
                <a:ea typeface="Arial" panose="020B0604020202020204" pitchFamily="34" charset="0"/>
              </a:rPr>
              <a:t>- what is supportive: </a:t>
            </a:r>
          </a:p>
          <a:p>
            <a:pPr marL="285750" marR="592455" lvl="0" indent="-285750">
              <a:lnSpc>
                <a:spcPct val="115000"/>
              </a:lnSpc>
              <a:spcBef>
                <a:spcPts val="705"/>
              </a:spcBef>
              <a:spcAft>
                <a:spcPts val="0"/>
              </a:spcAft>
              <a:buClr>
                <a:srgbClr val="323031"/>
              </a:buClr>
              <a:buSzPts val="900"/>
              <a:buFont typeface="Wingdings" panose="05000000000000000000" pitchFamily="2" charset="2"/>
              <a:buChar char="q"/>
              <a:tabLst>
                <a:tab pos="828675" algn="l"/>
              </a:tabLst>
            </a:pPr>
            <a:r>
              <a:rPr lang="en-US" sz="2400" b="1" spc="-60" dirty="0">
                <a:solidFill>
                  <a:srgbClr val="323031"/>
                </a:solidFill>
                <a:effectLst/>
                <a:ea typeface="Arial" panose="020B0604020202020204" pitchFamily="34" charset="0"/>
              </a:rPr>
              <a:t>To </a:t>
            </a:r>
            <a:r>
              <a:rPr lang="en-US" sz="2400" b="1" dirty="0">
                <a:solidFill>
                  <a:srgbClr val="323031"/>
                </a:solidFill>
                <a:effectLst/>
                <a:ea typeface="Arial" panose="020B0604020202020204" pitchFamily="34" charset="0"/>
              </a:rPr>
              <a:t>find out how you can support, listen</a:t>
            </a:r>
            <a:r>
              <a:rPr lang="en-US" sz="2400" b="1" spc="-9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non-judgmentally.</a:t>
            </a:r>
            <a:r>
              <a:rPr lang="en-US" sz="2400" b="1" spc="-85" dirty="0">
                <a:solidFill>
                  <a:srgbClr val="323031"/>
                </a:solidFill>
                <a:effectLst/>
                <a:ea typeface="Arial" panose="020B0604020202020204" pitchFamily="34" charset="0"/>
              </a:rPr>
              <a:t> </a:t>
            </a:r>
          </a:p>
          <a:p>
            <a:pPr marL="285750" marR="592455" lvl="0" indent="-285750">
              <a:lnSpc>
                <a:spcPct val="115000"/>
              </a:lnSpc>
              <a:spcBef>
                <a:spcPts val="705"/>
              </a:spcBef>
              <a:spcAft>
                <a:spcPts val="0"/>
              </a:spcAft>
              <a:buClr>
                <a:srgbClr val="323031"/>
              </a:buClr>
              <a:buSzPts val="900"/>
              <a:buFont typeface="Wingdings" panose="05000000000000000000" pitchFamily="2" charset="2"/>
              <a:buChar char="q"/>
              <a:tabLst>
                <a:tab pos="828675" algn="l"/>
              </a:tabLst>
            </a:pPr>
            <a:r>
              <a:rPr lang="en-US" sz="2400" b="1" dirty="0">
                <a:solidFill>
                  <a:srgbClr val="323031"/>
                </a:solidFill>
                <a:effectLst/>
                <a:ea typeface="Arial" panose="020B0604020202020204" pitchFamily="34" charset="0"/>
              </a:rPr>
              <a:t>Acknowledge</a:t>
            </a:r>
            <a:r>
              <a:rPr lang="en-US" sz="2400" b="1" spc="-8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the</a:t>
            </a:r>
            <a:r>
              <a:rPr lang="en-US" sz="2400" b="1" spc="-8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person’s</a:t>
            </a:r>
            <a:r>
              <a:rPr lang="en-US" sz="2400" b="1" spc="-8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feelings</a:t>
            </a:r>
            <a:r>
              <a:rPr lang="en-US" sz="2400" b="1" spc="-8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and</a:t>
            </a:r>
            <a:r>
              <a:rPr lang="en-US" sz="2400" b="1" spc="-8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don’t take them personally. </a:t>
            </a:r>
          </a:p>
          <a:p>
            <a:pPr marL="285750" marR="592455" lvl="0" indent="-285750">
              <a:lnSpc>
                <a:spcPct val="115000"/>
              </a:lnSpc>
              <a:spcBef>
                <a:spcPts val="705"/>
              </a:spcBef>
              <a:spcAft>
                <a:spcPts val="0"/>
              </a:spcAft>
              <a:buClr>
                <a:srgbClr val="323031"/>
              </a:buClr>
              <a:buSzPts val="900"/>
              <a:buFont typeface="Wingdings" panose="05000000000000000000" pitchFamily="2" charset="2"/>
              <a:buChar char="q"/>
              <a:tabLst>
                <a:tab pos="828675" algn="l"/>
              </a:tabLst>
            </a:pPr>
            <a:r>
              <a:rPr lang="en-US" sz="2400" b="1" dirty="0">
                <a:solidFill>
                  <a:srgbClr val="323031"/>
                </a:solidFill>
                <a:effectLst/>
                <a:ea typeface="Arial" panose="020B0604020202020204" pitchFamily="34" charset="0"/>
              </a:rPr>
              <a:t>Let them know you’re asking because you’re concerned</a:t>
            </a:r>
            <a:r>
              <a:rPr lang="en-US" sz="2400" b="1" spc="-65"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about</a:t>
            </a:r>
            <a:r>
              <a:rPr lang="en-US" sz="2400" b="1" spc="-60" dirty="0">
                <a:solidFill>
                  <a:srgbClr val="323031"/>
                </a:solidFill>
                <a:effectLst/>
                <a:ea typeface="Arial" panose="020B0604020202020204" pitchFamily="34" charset="0"/>
              </a:rPr>
              <a:t> </a:t>
            </a:r>
            <a:r>
              <a:rPr lang="en-US" sz="2400" b="1" dirty="0">
                <a:solidFill>
                  <a:srgbClr val="323031"/>
                </a:solidFill>
                <a:effectLst/>
                <a:ea typeface="Arial" panose="020B0604020202020204" pitchFamily="34" charset="0"/>
              </a:rPr>
              <a:t>them.</a:t>
            </a:r>
            <a:r>
              <a:rPr lang="en-US" sz="2400" b="1" spc="-65" dirty="0">
                <a:solidFill>
                  <a:srgbClr val="323031"/>
                </a:solidFill>
                <a:effectLst/>
                <a:ea typeface="Arial" panose="020B0604020202020204" pitchFamily="34" charset="0"/>
              </a:rPr>
              <a:t> </a:t>
            </a:r>
          </a:p>
          <a:p>
            <a:pPr marL="285750" marR="592455" lvl="0" indent="-285750">
              <a:lnSpc>
                <a:spcPct val="115000"/>
              </a:lnSpc>
              <a:spcBef>
                <a:spcPts val="705"/>
              </a:spcBef>
              <a:spcAft>
                <a:spcPts val="0"/>
              </a:spcAft>
              <a:buClr>
                <a:srgbClr val="323031"/>
              </a:buClr>
              <a:buSzPts val="900"/>
              <a:buFont typeface="Wingdings" panose="05000000000000000000" pitchFamily="2" charset="2"/>
              <a:buChar char="q"/>
              <a:tabLst>
                <a:tab pos="828675" algn="l"/>
              </a:tabLst>
            </a:pPr>
            <a:r>
              <a:rPr lang="en-US" sz="2400" b="1" spc="-65" dirty="0">
                <a:solidFill>
                  <a:srgbClr val="FF0000"/>
                </a:solidFill>
                <a:ea typeface="Arial" panose="020B0604020202020204" pitchFamily="34" charset="0"/>
              </a:rPr>
              <a:t>Most importantly take what they say seriously.</a:t>
            </a:r>
            <a:endParaRPr lang="en-NZ" sz="2400" b="1" dirty="0">
              <a:solidFill>
                <a:srgbClr val="FF0000"/>
              </a:solidFill>
              <a:effectLst/>
              <a:ea typeface="Arial" panose="020B0604020202020204" pitchFamily="34" charset="0"/>
            </a:endParaRPr>
          </a:p>
          <a:p>
            <a:pPr marR="562610" lvl="0">
              <a:lnSpc>
                <a:spcPct val="115000"/>
              </a:lnSpc>
              <a:spcBef>
                <a:spcPts val="705"/>
              </a:spcBef>
              <a:spcAft>
                <a:spcPts val="0"/>
              </a:spcAft>
              <a:buClr>
                <a:srgbClr val="323031"/>
              </a:buClr>
              <a:buSzPts val="900"/>
              <a:tabLst>
                <a:tab pos="828675" algn="l"/>
              </a:tabLst>
            </a:pPr>
            <a:endParaRPr lang="en-US" sz="2400" b="1" dirty="0">
              <a:solidFill>
                <a:srgbClr val="323031"/>
              </a:solidFill>
              <a:effectLst/>
              <a:latin typeface="Proxima Nova Rg"/>
              <a:ea typeface="Arial" panose="020B0604020202020204" pitchFamily="34" charset="0"/>
            </a:endParaRPr>
          </a:p>
        </p:txBody>
      </p:sp>
      <p:pic>
        <p:nvPicPr>
          <p:cNvPr id="3" name="Picture 2" descr="A picture containing person, outdoor, orange&#10;&#10;Description automatically generated">
            <a:extLst>
              <a:ext uri="{FF2B5EF4-FFF2-40B4-BE49-F238E27FC236}">
                <a16:creationId xmlns:a16="http://schemas.microsoft.com/office/drawing/2014/main" id="{1B9952F0-C0C1-4E44-ABB4-E67BB070C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11" y="2744708"/>
            <a:ext cx="2177251" cy="3267763"/>
          </a:xfrm>
          <a:prstGeom prst="rect">
            <a:avLst/>
          </a:prstGeom>
        </p:spPr>
      </p:pic>
    </p:spTree>
    <p:extLst>
      <p:ext uri="{BB962C8B-B14F-4D97-AF65-F5344CB8AC3E}">
        <p14:creationId xmlns:p14="http://schemas.microsoft.com/office/powerpoint/2010/main" val="41613287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9144000" cy="1347488"/>
          </a:xfrm>
          <a:prstGeom prst="rect">
            <a:avLst/>
          </a:prstGeom>
          <a:solidFill>
            <a:srgbClr val="1E780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140" name="Shape 140"/>
          <p:cNvSpPr/>
          <p:nvPr/>
        </p:nvSpPr>
        <p:spPr>
          <a:xfrm>
            <a:off x="79696" y="298911"/>
            <a:ext cx="8984607"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indent="92075" algn="ctr">
              <a:defRPr sz="4400" b="1">
                <a:solidFill>
                  <a:schemeClr val="accent1"/>
                </a:solidFill>
              </a:defRPr>
            </a:lvl1pPr>
          </a:lstStyle>
          <a:p>
            <a:r>
              <a:rPr lang="en-US" sz="3000" dirty="0">
                <a:solidFill>
                  <a:schemeClr val="bg1"/>
                </a:solidFill>
              </a:rPr>
              <a:t>Right now, you or someone in your workplace is likely to be affected</a:t>
            </a:r>
          </a:p>
        </p:txBody>
      </p:sp>
      <p:sp>
        <p:nvSpPr>
          <p:cNvPr id="7" name="TextBox 6">
            <a:extLst>
              <a:ext uri="{FF2B5EF4-FFF2-40B4-BE49-F238E27FC236}">
                <a16:creationId xmlns:a16="http://schemas.microsoft.com/office/drawing/2014/main" id="{22551956-18C5-4775-9987-D7E3EB42D004}"/>
              </a:ext>
            </a:extLst>
          </p:cNvPr>
          <p:cNvSpPr txBox="1"/>
          <p:nvPr/>
        </p:nvSpPr>
        <p:spPr>
          <a:xfrm>
            <a:off x="79696" y="2497194"/>
            <a:ext cx="8656097" cy="3813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562610" lvl="0">
              <a:lnSpc>
                <a:spcPct val="115000"/>
              </a:lnSpc>
              <a:spcBef>
                <a:spcPts val="705"/>
              </a:spcBef>
              <a:spcAft>
                <a:spcPts val="0"/>
              </a:spcAft>
              <a:buClr>
                <a:srgbClr val="323031"/>
              </a:buClr>
              <a:buSzPts val="900"/>
              <a:tabLst>
                <a:tab pos="828675" algn="l"/>
              </a:tabLst>
            </a:pPr>
            <a:r>
              <a:rPr lang="en-US" sz="2400" b="1" dirty="0">
                <a:solidFill>
                  <a:srgbClr val="323031"/>
                </a:solidFill>
                <a:effectLst/>
                <a:ea typeface="Arial" panose="020B0604020202020204" pitchFamily="34" charset="0"/>
              </a:rPr>
              <a:t>Work together </a:t>
            </a:r>
            <a:r>
              <a:rPr lang="en-US" sz="2400" dirty="0">
                <a:solidFill>
                  <a:srgbClr val="323031"/>
                </a:solidFill>
                <a:effectLst/>
                <a:ea typeface="Arial" panose="020B0604020202020204" pitchFamily="34" charset="0"/>
              </a:rPr>
              <a:t>- for shared success: </a:t>
            </a:r>
          </a:p>
          <a:p>
            <a:pPr marL="285750" marR="562610" lvl="0" indent="-285750">
              <a:lnSpc>
                <a:spcPct val="115000"/>
              </a:lnSpc>
              <a:spcBef>
                <a:spcPts val="705"/>
              </a:spcBef>
              <a:spcAft>
                <a:spcPts val="0"/>
              </a:spcAft>
              <a:buClr>
                <a:srgbClr val="323031"/>
              </a:buClr>
              <a:buSzPct val="60000"/>
              <a:buFont typeface="Wingdings" panose="05000000000000000000" pitchFamily="2" charset="2"/>
              <a:buChar char="q"/>
              <a:tabLst>
                <a:tab pos="828675" algn="l"/>
              </a:tabLst>
            </a:pPr>
            <a:r>
              <a:rPr lang="en-US" sz="2400" b="1" dirty="0">
                <a:solidFill>
                  <a:srgbClr val="323031"/>
                </a:solidFill>
              </a:rPr>
              <a:t>Work together to find solutions that work for both you and your workers, keeping the mana of everyone intact. </a:t>
            </a:r>
          </a:p>
          <a:p>
            <a:pPr marL="285750" marR="562610" lvl="0" indent="-285750">
              <a:lnSpc>
                <a:spcPct val="115000"/>
              </a:lnSpc>
              <a:spcBef>
                <a:spcPts val="705"/>
              </a:spcBef>
              <a:spcAft>
                <a:spcPts val="0"/>
              </a:spcAft>
              <a:buClr>
                <a:srgbClr val="323031"/>
              </a:buClr>
              <a:buSzPct val="60000"/>
              <a:buFont typeface="Wingdings" panose="05000000000000000000" pitchFamily="2" charset="2"/>
              <a:buChar char="q"/>
              <a:tabLst>
                <a:tab pos="828675" algn="l"/>
              </a:tabLst>
            </a:pPr>
            <a:r>
              <a:rPr lang="en-US" sz="2400" b="1" dirty="0">
                <a:solidFill>
                  <a:srgbClr val="323031"/>
                </a:solidFill>
              </a:rPr>
              <a:t>Focus on strengths and abilities brought to the workplace and what resources you can both bring to </a:t>
            </a:r>
            <a:r>
              <a:rPr lang="en-US" sz="2400" b="1" dirty="0" err="1">
                <a:solidFill>
                  <a:srgbClr val="323031"/>
                </a:solidFill>
              </a:rPr>
              <a:t>tautoko</a:t>
            </a:r>
            <a:r>
              <a:rPr lang="en-US" sz="2400" b="1" dirty="0">
                <a:solidFill>
                  <a:srgbClr val="323031"/>
                </a:solidFill>
              </a:rPr>
              <a:t> (support) wellbeing and achieve shared goals.</a:t>
            </a:r>
          </a:p>
          <a:p>
            <a:pPr marL="285750" marR="562610" lvl="0" indent="-285750">
              <a:lnSpc>
                <a:spcPct val="115000"/>
              </a:lnSpc>
              <a:spcBef>
                <a:spcPts val="705"/>
              </a:spcBef>
              <a:spcAft>
                <a:spcPts val="0"/>
              </a:spcAft>
              <a:buClr>
                <a:srgbClr val="323031"/>
              </a:buClr>
              <a:buSzPct val="60000"/>
              <a:buFont typeface="Wingdings" panose="05000000000000000000" pitchFamily="2" charset="2"/>
              <a:buChar char="q"/>
              <a:tabLst>
                <a:tab pos="828675" algn="l"/>
              </a:tabLst>
            </a:pPr>
            <a:r>
              <a:rPr lang="en-US" sz="2400" b="1" dirty="0">
                <a:solidFill>
                  <a:srgbClr val="323031"/>
                </a:solidFill>
              </a:rPr>
              <a:t>Remember to follow up in a few days.</a:t>
            </a:r>
            <a:endParaRPr lang="en-NZ" sz="2400" b="1" dirty="0">
              <a:solidFill>
                <a:srgbClr val="323031"/>
              </a:solidFill>
            </a:endParaRPr>
          </a:p>
          <a:p>
            <a:pPr marR="562610" lvl="0">
              <a:lnSpc>
                <a:spcPct val="115000"/>
              </a:lnSpc>
              <a:spcBef>
                <a:spcPts val="705"/>
              </a:spcBef>
              <a:spcAft>
                <a:spcPts val="0"/>
              </a:spcAft>
              <a:buClr>
                <a:srgbClr val="323031"/>
              </a:buClr>
              <a:buSzPts val="900"/>
              <a:tabLst>
                <a:tab pos="828675" algn="l"/>
              </a:tabLst>
            </a:pPr>
            <a:endParaRPr lang="en-US" sz="2400" dirty="0">
              <a:solidFill>
                <a:srgbClr val="323031"/>
              </a:solidFill>
              <a:effectLst/>
              <a:latin typeface="Arial" panose="020B0604020202020204" pitchFamily="34" charset="0"/>
              <a:ea typeface="Arial" panose="020B0604020202020204" pitchFamily="34" charset="0"/>
            </a:endParaRPr>
          </a:p>
        </p:txBody>
      </p:sp>
      <p:pic>
        <p:nvPicPr>
          <p:cNvPr id="3" name="Picture 2" descr="A group of people in a classroom&#10;&#10;Description automatically generated with medium confidence">
            <a:extLst>
              <a:ext uri="{FF2B5EF4-FFF2-40B4-BE49-F238E27FC236}">
                <a16:creationId xmlns:a16="http://schemas.microsoft.com/office/drawing/2014/main" id="{23380C94-44F8-48EB-9CB7-FF4B89171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612" y="1469408"/>
            <a:ext cx="2806385" cy="1578592"/>
          </a:xfrm>
          <a:prstGeom prst="rect">
            <a:avLst/>
          </a:prstGeom>
        </p:spPr>
      </p:pic>
    </p:spTree>
    <p:extLst>
      <p:ext uri="{BB962C8B-B14F-4D97-AF65-F5344CB8AC3E}">
        <p14:creationId xmlns:p14="http://schemas.microsoft.com/office/powerpoint/2010/main" val="23357741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65607"/>
            <a:ext cx="9144000" cy="1347488"/>
          </a:xfrm>
          <a:prstGeom prst="rect">
            <a:avLst/>
          </a:prstGeom>
          <a:solidFill>
            <a:srgbClr val="1E780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j-lt"/>
              <a:ea typeface="+mj-ea"/>
              <a:cs typeface="+mj-cs"/>
              <a:sym typeface="Calibri"/>
            </a:endParaRPr>
          </a:p>
        </p:txBody>
      </p:sp>
      <p:sp>
        <p:nvSpPr>
          <p:cNvPr id="215" name="Shape 215"/>
          <p:cNvSpPr/>
          <p:nvPr/>
        </p:nvSpPr>
        <p:spPr>
          <a:xfrm>
            <a:off x="-1" y="280603"/>
            <a:ext cx="9144000"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800" b="1">
                <a:solidFill>
                  <a:srgbClr val="252215"/>
                </a:solidFill>
              </a:defRPr>
            </a:lvl1pPr>
          </a:lstStyle>
          <a:p>
            <a:pPr algn="ctr"/>
            <a:r>
              <a:rPr lang="en-NZ" sz="3600" dirty="0">
                <a:solidFill>
                  <a:schemeClr val="bg1"/>
                </a:solidFill>
              </a:rPr>
              <a:t>Where to get help</a:t>
            </a:r>
            <a:endParaRPr lang="en-US" sz="3600" dirty="0">
              <a:solidFill>
                <a:schemeClr val="bg1"/>
              </a:solidFill>
            </a:endParaRPr>
          </a:p>
        </p:txBody>
      </p:sp>
      <p:sp>
        <p:nvSpPr>
          <p:cNvPr id="7" name="TextBox 6">
            <a:extLst>
              <a:ext uri="{FF2B5EF4-FFF2-40B4-BE49-F238E27FC236}">
                <a16:creationId xmlns:a16="http://schemas.microsoft.com/office/drawing/2014/main" id="{19BAB4EB-5CE4-204C-AEC0-4DB671756474}"/>
              </a:ext>
            </a:extLst>
          </p:cNvPr>
          <p:cNvSpPr txBox="1"/>
          <p:nvPr/>
        </p:nvSpPr>
        <p:spPr>
          <a:xfrm>
            <a:off x="6347713" y="1681000"/>
            <a:ext cx="2372570"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1" u="none" strike="noStrike" cap="none" spc="0" normalizeH="0" baseline="0" dirty="0">
                <a:ln>
                  <a:noFill/>
                </a:ln>
                <a:solidFill>
                  <a:schemeClr val="bg1"/>
                </a:solidFill>
                <a:effectLst/>
                <a:uFillTx/>
                <a:latin typeface="+mj-lt"/>
                <a:ea typeface="+mj-ea"/>
                <a:cs typeface="+mj-cs"/>
                <a:sym typeface="Calibri"/>
              </a:rPr>
              <a:t>HSMS training for small operations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b="1" i="1" dirty="0">
              <a:solidFill>
                <a:schemeClr val="bg1"/>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1" u="none" strike="noStrike" cap="none" spc="0" normalizeH="0" baseline="0" dirty="0">
                <a:ln>
                  <a:noFill/>
                </a:ln>
                <a:solidFill>
                  <a:schemeClr val="bg1"/>
                </a:solidFill>
                <a:effectLst/>
                <a:uFillTx/>
                <a:latin typeface="+mj-lt"/>
                <a:ea typeface="+mj-ea"/>
                <a:cs typeface="+mj-cs"/>
                <a:sym typeface="Calibri"/>
              </a:rPr>
              <a:t>Fit-for-purpose regulations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b="1" i="1" dirty="0">
              <a:solidFill>
                <a:schemeClr val="bg1"/>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1" u="none" strike="noStrike" cap="none" spc="0" normalizeH="0" baseline="0" dirty="0">
                <a:ln>
                  <a:noFill/>
                </a:ln>
                <a:solidFill>
                  <a:schemeClr val="bg1"/>
                </a:solidFill>
                <a:effectLst/>
                <a:uFillTx/>
                <a:latin typeface="+mj-lt"/>
                <a:ea typeface="+mj-ea"/>
                <a:cs typeface="+mj-cs"/>
                <a:sym typeface="Calibri"/>
              </a:rPr>
              <a:t>Codes of Practice</a:t>
            </a:r>
          </a:p>
        </p:txBody>
      </p:sp>
      <p:sp>
        <p:nvSpPr>
          <p:cNvPr id="6" name="Other quarry operators…">
            <a:extLst>
              <a:ext uri="{FF2B5EF4-FFF2-40B4-BE49-F238E27FC236}">
                <a16:creationId xmlns:a16="http://schemas.microsoft.com/office/drawing/2014/main" id="{62B1DF9B-03F5-4E34-B3F5-BE2AB3A3E735}"/>
              </a:ext>
            </a:extLst>
          </p:cNvPr>
          <p:cNvSpPr txBox="1">
            <a:spLocks/>
          </p:cNvSpPr>
          <p:nvPr/>
        </p:nvSpPr>
        <p:spPr>
          <a:xfrm>
            <a:off x="191794" y="1281880"/>
            <a:ext cx="5575022" cy="3472999"/>
          </a:xfrm>
          <a:prstGeom prst="rect">
            <a:avLst/>
          </a:prstGeom>
        </p:spPr>
        <p:txBody>
          <a:bodyPr/>
          <a:lstStyle>
            <a:lvl1pPr marL="361950" marR="0" indent="-361950" algn="l" defTabSz="457200" rtl="0" eaLnBrk="1" latinLnBrk="0" hangingPunct="1">
              <a:lnSpc>
                <a:spcPct val="100000"/>
              </a:lnSpc>
              <a:spcBef>
                <a:spcPts val="500"/>
              </a:spcBef>
              <a:spcAft>
                <a:spcPts val="0"/>
              </a:spcAft>
              <a:buClrTx/>
              <a:buSzPct val="80000"/>
              <a:buFontTx/>
              <a:buBlip>
                <a:blip r:embed="rId3"/>
              </a:buBlip>
              <a:tabLst/>
              <a:defRPr sz="2400" b="0" i="0" u="none" strike="noStrike" cap="none" spc="0" baseline="0">
                <a:ln>
                  <a:noFill/>
                </a:ln>
                <a:solidFill>
                  <a:srgbClr val="3C3834"/>
                </a:solidFill>
                <a:uFillTx/>
                <a:latin typeface="+mj-lt"/>
                <a:ea typeface="+mj-ea"/>
                <a:cs typeface="+mj-cs"/>
                <a:sym typeface="Calibri"/>
              </a:defRPr>
            </a:lvl1pPr>
            <a:lvl2pPr marL="531812" marR="0" indent="-179387" algn="l" defTabSz="457200" rtl="0" eaLnBrk="1" latinLnBrk="0" hangingPunct="1">
              <a:lnSpc>
                <a:spcPct val="100000"/>
              </a:lnSpc>
              <a:spcBef>
                <a:spcPts val="500"/>
              </a:spcBef>
              <a:spcAft>
                <a:spcPts val="0"/>
              </a:spcAft>
              <a:buClrTx/>
              <a:buSzPct val="100000"/>
              <a:buFontTx/>
              <a:buBlip>
                <a:blip r:embed="rId3"/>
              </a:buBlip>
              <a:tabLst/>
              <a:defRPr sz="2400" b="0" i="0" u="none" strike="noStrike" cap="none" spc="0" baseline="0">
                <a:ln>
                  <a:noFill/>
                </a:ln>
                <a:solidFill>
                  <a:srgbClr val="3C3834"/>
                </a:solidFill>
                <a:uFillTx/>
                <a:latin typeface="+mj-lt"/>
                <a:ea typeface="+mj-ea"/>
                <a:cs typeface="+mj-cs"/>
                <a:sym typeface="Calibri"/>
              </a:defRPr>
            </a:lvl2pPr>
            <a:lvl3pPr marL="531812" marR="0" indent="-179387" algn="l" defTabSz="457200" rtl="0" eaLnBrk="1" latinLnBrk="0" hangingPunct="1">
              <a:lnSpc>
                <a:spcPct val="100000"/>
              </a:lnSpc>
              <a:spcBef>
                <a:spcPts val="500"/>
              </a:spcBef>
              <a:spcAft>
                <a:spcPts val="0"/>
              </a:spcAft>
              <a:buClrTx/>
              <a:buSzPct val="80000"/>
              <a:buFontTx/>
              <a:buBlip>
                <a:blip r:embed="rId3"/>
              </a:buBlip>
              <a:tabLst/>
              <a:defRPr sz="2400" b="0" i="0" u="none" strike="noStrike" cap="none" spc="0" baseline="0">
                <a:ln>
                  <a:noFill/>
                </a:ln>
                <a:solidFill>
                  <a:srgbClr val="3C3834"/>
                </a:solidFill>
                <a:uFillTx/>
                <a:latin typeface="+mj-lt"/>
                <a:ea typeface="+mj-ea"/>
                <a:cs typeface="+mj-cs"/>
                <a:sym typeface="Calibri"/>
              </a:defRPr>
            </a:lvl3pPr>
            <a:lvl4pPr marL="531812" marR="0" indent="-179387" algn="l" defTabSz="457200" rtl="0" eaLnBrk="1" latinLnBrk="0" hangingPunct="1">
              <a:lnSpc>
                <a:spcPct val="100000"/>
              </a:lnSpc>
              <a:spcBef>
                <a:spcPts val="500"/>
              </a:spcBef>
              <a:spcAft>
                <a:spcPts val="0"/>
              </a:spcAft>
              <a:buClrTx/>
              <a:buSzPct val="100000"/>
              <a:buFontTx/>
              <a:buBlip>
                <a:blip r:embed="rId3"/>
              </a:buBlip>
              <a:tabLst/>
              <a:defRPr sz="2400" b="0" i="0" u="none" strike="noStrike" cap="none" spc="0" baseline="0">
                <a:ln>
                  <a:noFill/>
                </a:ln>
                <a:solidFill>
                  <a:srgbClr val="3C3834"/>
                </a:solidFill>
                <a:uFillTx/>
                <a:latin typeface="+mj-lt"/>
                <a:ea typeface="+mj-ea"/>
                <a:cs typeface="+mj-cs"/>
                <a:sym typeface="Calibri"/>
              </a:defRPr>
            </a:lvl4pPr>
            <a:lvl5pPr marL="531812" marR="0" indent="-179387" algn="l" defTabSz="457200" rtl="0" eaLnBrk="1" latinLnBrk="0" hangingPunct="1">
              <a:lnSpc>
                <a:spcPct val="100000"/>
              </a:lnSpc>
              <a:spcBef>
                <a:spcPts val="500"/>
              </a:spcBef>
              <a:spcAft>
                <a:spcPts val="0"/>
              </a:spcAft>
              <a:buClrTx/>
              <a:buSzPct val="80000"/>
              <a:buFontTx/>
              <a:buBlip>
                <a:blip r:embed="rId3"/>
              </a:buBlip>
              <a:tabLst/>
              <a:defRPr sz="2400" b="0" i="0" u="none" strike="noStrike" cap="none" spc="0" baseline="0">
                <a:ln>
                  <a:noFill/>
                </a:ln>
                <a:solidFill>
                  <a:srgbClr val="3C3834"/>
                </a:solidFill>
                <a:uFillTx/>
                <a:latin typeface="+mj-lt"/>
                <a:ea typeface="+mj-ea"/>
                <a:cs typeface="+mj-cs"/>
                <a:sym typeface="Calibri"/>
              </a:defRPr>
            </a:lvl5pPr>
            <a:lvl6pPr marL="25603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6pPr>
            <a:lvl7pPr marL="30175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7pPr>
            <a:lvl8pPr marL="34747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8pPr>
            <a:lvl9pPr marL="3931920" marR="0" indent="-274320" algn="l" defTabSz="457200" rtl="0" eaLnBrk="1" latinLnBrk="0" hangingPunct="1">
              <a:lnSpc>
                <a:spcPct val="100000"/>
              </a:lnSpc>
              <a:spcBef>
                <a:spcPts val="500"/>
              </a:spcBef>
              <a:spcAft>
                <a:spcPts val="0"/>
              </a:spcAft>
              <a:buClrTx/>
              <a:buSzPct val="100000"/>
              <a:buFontTx/>
              <a:buChar char="•"/>
              <a:tabLst/>
              <a:defRPr sz="2400" b="0" i="0" u="none" strike="noStrike" cap="none" spc="0" baseline="0">
                <a:ln>
                  <a:noFill/>
                </a:ln>
                <a:solidFill>
                  <a:srgbClr val="3C3834"/>
                </a:solidFill>
                <a:uFillTx/>
                <a:latin typeface="+mj-lt"/>
                <a:ea typeface="+mj-ea"/>
                <a:cs typeface="+mj-cs"/>
                <a:sym typeface="Calibri"/>
              </a:defRPr>
            </a:lvl9pPr>
          </a:lstStyle>
          <a:p>
            <a:pPr>
              <a:buFont typeface="Arial" panose="020B0604020202020204" pitchFamily="34" charset="0"/>
              <a:buChar char="•"/>
              <a:defRPr b="1" i="1"/>
            </a:pPr>
            <a:r>
              <a:rPr lang="en-US" sz="2600" b="1" dirty="0">
                <a:hlinkClick r:id="rId4"/>
              </a:rPr>
              <a:t>WorkSafe</a:t>
            </a:r>
            <a:endParaRPr lang="en-US" sz="2600" b="1" dirty="0"/>
          </a:p>
          <a:p>
            <a:pPr marL="0" indent="0">
              <a:buSzTx/>
              <a:buNone/>
            </a:pPr>
            <a:endParaRPr lang="en-US" sz="2600" dirty="0"/>
          </a:p>
          <a:p>
            <a:pPr>
              <a:buFont typeface="Arial" panose="020B0604020202020204" pitchFamily="34" charset="0"/>
              <a:buChar char="•"/>
              <a:defRPr b="1" i="1"/>
            </a:pPr>
            <a:r>
              <a:rPr lang="en-US" sz="2600" b="1" dirty="0"/>
              <a:t>Employee Assistance specialists</a:t>
            </a:r>
          </a:p>
          <a:p>
            <a:pPr>
              <a:buFont typeface="Arial" panose="020B0604020202020204" pitchFamily="34" charset="0"/>
              <a:buChar char="•"/>
              <a:defRPr b="1" i="1"/>
            </a:pPr>
            <a:endParaRPr lang="en-US" sz="2600" b="1" dirty="0"/>
          </a:p>
          <a:p>
            <a:pPr>
              <a:buFont typeface="Arial" panose="020B0604020202020204" pitchFamily="34" charset="0"/>
              <a:buChar char="•"/>
              <a:defRPr b="1" i="1"/>
            </a:pPr>
            <a:r>
              <a:rPr lang="en-US" sz="2600" b="1" dirty="0">
                <a:hlinkClick r:id="rId5"/>
              </a:rPr>
              <a:t>MinEx</a:t>
            </a:r>
            <a:r>
              <a:rPr lang="en-US" sz="2600" b="1" dirty="0"/>
              <a:t> -  	wayne@minex.org.nz            </a:t>
            </a:r>
          </a:p>
          <a:p>
            <a:pPr marL="0" indent="0">
              <a:buNone/>
              <a:defRPr b="1" i="1"/>
            </a:pPr>
            <a:r>
              <a:rPr lang="en-US" sz="2600" b="1" dirty="0"/>
              <a:t>		   		mobile: 021 944 336               </a:t>
            </a:r>
          </a:p>
          <a:p>
            <a:pPr>
              <a:buFont typeface="Arial" panose="020B0604020202020204" pitchFamily="34" charset="0"/>
              <a:buChar char="•"/>
              <a:defRPr sz="2400" b="1" i="1"/>
            </a:pPr>
            <a:r>
              <a:rPr lang="en-US" sz="2600" b="1" dirty="0"/>
              <a:t>IOQ   </a:t>
            </a:r>
          </a:p>
          <a:p>
            <a:pPr>
              <a:buSzTx/>
              <a:buFont typeface="Arial" panose="020B0604020202020204" pitchFamily="34" charset="0"/>
              <a:buChar char="•"/>
              <a:defRPr sz="2400" b="1" i="1"/>
            </a:pPr>
            <a:endParaRPr lang="en-US" sz="2600" b="1" u="sng" dirty="0">
              <a:solidFill>
                <a:srgbClr val="0563C1"/>
              </a:solidFill>
              <a:uFill>
                <a:solidFill>
                  <a:srgbClr val="0563C1"/>
                </a:solidFill>
              </a:uFill>
              <a:hlinkClick r:id="rId6"/>
            </a:endParaRPr>
          </a:p>
        </p:txBody>
      </p:sp>
      <p:pic>
        <p:nvPicPr>
          <p:cNvPr id="9" name="Picture 8">
            <a:extLst>
              <a:ext uri="{FF2B5EF4-FFF2-40B4-BE49-F238E27FC236}">
                <a16:creationId xmlns:a16="http://schemas.microsoft.com/office/drawing/2014/main" id="{1DBED50E-D3CE-40BB-B903-B63A23A83BCD}"/>
              </a:ext>
            </a:extLst>
          </p:cNvPr>
          <p:cNvPicPr>
            <a:picLocks noChangeAspect="1"/>
          </p:cNvPicPr>
          <p:nvPr/>
        </p:nvPicPr>
        <p:blipFill>
          <a:blip r:embed="rId7"/>
          <a:stretch>
            <a:fillRect/>
          </a:stretch>
        </p:blipFill>
        <p:spPr>
          <a:xfrm>
            <a:off x="842318" y="4846630"/>
            <a:ext cx="1927515" cy="969857"/>
          </a:xfrm>
          <a:prstGeom prst="rect">
            <a:avLst/>
          </a:prstGeom>
        </p:spPr>
      </p:pic>
      <p:pic>
        <p:nvPicPr>
          <p:cNvPr id="11" name="Picture 10">
            <a:extLst>
              <a:ext uri="{FF2B5EF4-FFF2-40B4-BE49-F238E27FC236}">
                <a16:creationId xmlns:a16="http://schemas.microsoft.com/office/drawing/2014/main" id="{911871D4-0CDD-4F84-A337-52B96CAF87B9}"/>
              </a:ext>
            </a:extLst>
          </p:cNvPr>
          <p:cNvPicPr>
            <a:picLocks noChangeAspect="1"/>
          </p:cNvPicPr>
          <p:nvPr/>
        </p:nvPicPr>
        <p:blipFill>
          <a:blip r:embed="rId8"/>
          <a:stretch>
            <a:fillRect/>
          </a:stretch>
        </p:blipFill>
        <p:spPr>
          <a:xfrm>
            <a:off x="3530000" y="4557833"/>
            <a:ext cx="1927515" cy="1443775"/>
          </a:xfrm>
          <a:prstGeom prst="rect">
            <a:avLst/>
          </a:prstGeom>
        </p:spPr>
      </p:pic>
      <p:pic>
        <p:nvPicPr>
          <p:cNvPr id="12" name="Picture 1" descr="page8image609828816">
            <a:hlinkClick r:id="rId5"/>
            <a:extLst>
              <a:ext uri="{FF2B5EF4-FFF2-40B4-BE49-F238E27FC236}">
                <a16:creationId xmlns:a16="http://schemas.microsoft.com/office/drawing/2014/main" id="{21719622-03F1-4FED-ACAB-608CA8631D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8412" y="1723122"/>
            <a:ext cx="2541425" cy="360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43293"/>
      </p:ext>
    </p:extLst>
  </p:cSld>
  <p:clrMapOvr>
    <a:masterClrMapping/>
  </p:clrMapOvr>
  <p:transition spd="slow"/>
</p:sld>
</file>

<file path=ppt/theme/theme1.xml><?xml version="1.0" encoding="utf-8"?>
<a:theme xmlns:a="http://schemas.openxmlformats.org/drawingml/2006/main" name="STRATERRA POWERPOINT TEMPLATE 2013">
  <a:themeElements>
    <a:clrScheme name="STRATERRA POWERPOINT TEMPLATE 2013">
      <a:dk1>
        <a:srgbClr val="FFFFFF"/>
      </a:dk1>
      <a:lt1>
        <a:srgbClr val="FFFFFF"/>
      </a:lt1>
      <a:dk2>
        <a:srgbClr val="A7A7A7"/>
      </a:dk2>
      <a:lt2>
        <a:srgbClr val="535353"/>
      </a:lt2>
      <a:accent1>
        <a:srgbClr val="CE8E00"/>
      </a:accent1>
      <a:accent2>
        <a:srgbClr val="988F86"/>
      </a:accent2>
      <a:accent3>
        <a:srgbClr val="686868"/>
      </a:accent3>
      <a:accent4>
        <a:srgbClr val="494429"/>
      </a:accent4>
      <a:accent5>
        <a:srgbClr val="366092"/>
      </a:accent5>
      <a:accent6>
        <a:srgbClr val="A87400"/>
      </a:accent6>
      <a:hlink>
        <a:srgbClr val="0000FF"/>
      </a:hlink>
      <a:folHlink>
        <a:srgbClr val="FF00FF"/>
      </a:folHlink>
    </a:clrScheme>
    <a:fontScheme name="STRATERRA POWERPOINT TEMPLATE 2013">
      <a:majorFont>
        <a:latin typeface="Calibri"/>
        <a:ea typeface="Calibri"/>
        <a:cs typeface="Calibri"/>
      </a:majorFont>
      <a:minorFont>
        <a:latin typeface="Helvetica"/>
        <a:ea typeface="Helvetica"/>
        <a:cs typeface="Helvetica"/>
      </a:minorFont>
    </a:fontScheme>
    <a:fmtScheme name="STRATERRA POWERPOINT TEMPLATE 201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H&amp;S Roadmap QuarryNZ 2018 new template.pptx" id="{56793353-CB5A-46A1-B75A-ED0E67165C64}" vid="{AF78493F-8478-4F2F-B63A-33C450BF40A4}"/>
    </a:ext>
  </a:extLst>
</a:theme>
</file>

<file path=ppt/theme/theme2.xml><?xml version="1.0" encoding="utf-8"?>
<a:theme xmlns:a="http://schemas.openxmlformats.org/drawingml/2006/main" name="STRATERRA POWERPOINT TEMPLATE 2013">
  <a:themeElements>
    <a:clrScheme name="STRATERRA POWERPOINT TEMPLATE 2013">
      <a:dk1>
        <a:srgbClr val="000000"/>
      </a:dk1>
      <a:lt1>
        <a:srgbClr val="FFFFFF"/>
      </a:lt1>
      <a:dk2>
        <a:srgbClr val="A7A7A7"/>
      </a:dk2>
      <a:lt2>
        <a:srgbClr val="535353"/>
      </a:lt2>
      <a:accent1>
        <a:srgbClr val="CE8E00"/>
      </a:accent1>
      <a:accent2>
        <a:srgbClr val="988F86"/>
      </a:accent2>
      <a:accent3>
        <a:srgbClr val="686868"/>
      </a:accent3>
      <a:accent4>
        <a:srgbClr val="494429"/>
      </a:accent4>
      <a:accent5>
        <a:srgbClr val="366092"/>
      </a:accent5>
      <a:accent6>
        <a:srgbClr val="A87400"/>
      </a:accent6>
      <a:hlink>
        <a:srgbClr val="0000FF"/>
      </a:hlink>
      <a:folHlink>
        <a:srgbClr val="FF00FF"/>
      </a:folHlink>
    </a:clrScheme>
    <a:fontScheme name="STRATERRA POWERPOINT TEMPLATE 2013">
      <a:majorFont>
        <a:latin typeface="Calibri"/>
        <a:ea typeface="Calibri"/>
        <a:cs typeface="Calibri"/>
      </a:majorFont>
      <a:minorFont>
        <a:latin typeface="Helvetica"/>
        <a:ea typeface="Helvetica"/>
        <a:cs typeface="Helvetica"/>
      </a:minorFont>
    </a:fontScheme>
    <a:fmtScheme name="STRATERRA POWERPOINT TEMPLATE 201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B60749CDD1324699575B83BB3864F8" ma:contentTypeVersion="13" ma:contentTypeDescription="Create a new document." ma:contentTypeScope="" ma:versionID="5510f0206b2d4e8c2af99c944f0700d9">
  <xsd:schema xmlns:xsd="http://www.w3.org/2001/XMLSchema" xmlns:xs="http://www.w3.org/2001/XMLSchema" xmlns:p="http://schemas.microsoft.com/office/2006/metadata/properties" xmlns:ns2="9b9651ff-6e75-4147-8071-318815fcd4a5" xmlns:ns3="914d7ee5-d504-4bff-a09c-cd2b9911ef33" targetNamespace="http://schemas.microsoft.com/office/2006/metadata/properties" ma:root="true" ma:fieldsID="d897141e9b90ae886156862a4527b1da" ns2:_="" ns3:_="">
    <xsd:import namespace="9b9651ff-6e75-4147-8071-318815fcd4a5"/>
    <xsd:import namespace="914d7ee5-d504-4bff-a09c-cd2b9911ef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651ff-6e75-4147-8071-318815fcd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4d7ee5-d504-4bff-a09c-cd2b9911ef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EF143-DFB2-4D37-9BAF-25F8906BC52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2BF1BF9-F1BF-45EA-B746-30ADE6DB9896}">
  <ds:schemaRefs>
    <ds:schemaRef ds:uri="http://schemas.microsoft.com/sharepoint/v3/contenttype/forms"/>
  </ds:schemaRefs>
</ds:datastoreItem>
</file>

<file path=customXml/itemProps3.xml><?xml version="1.0" encoding="utf-8"?>
<ds:datastoreItem xmlns:ds="http://schemas.openxmlformats.org/officeDocument/2006/customXml" ds:itemID="{0A31C105-20C5-409B-9143-F08B11EFB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9651ff-6e75-4147-8071-318815fcd4a5"/>
    <ds:schemaRef ds:uri="914d7ee5-d504-4bff-a09c-cd2b9911e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MinEx powerpoint template 2018</Template>
  <TotalTime>821</TotalTime>
  <Words>516</Words>
  <Application>Microsoft Office PowerPoint</Application>
  <PresentationFormat>On-screen Show (4:3)</PresentationFormat>
  <Paragraphs>46</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Proxima Nova Rg</vt:lpstr>
      <vt:lpstr>Wingdings</vt:lpstr>
      <vt:lpstr>STRATERRA POWERPOINT TEMPLATE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Lynley Lewis</dc:creator>
  <cp:lastModifiedBy>MinEx Office</cp:lastModifiedBy>
  <cp:revision>49</cp:revision>
  <dcterms:created xsi:type="dcterms:W3CDTF">2018-07-31T22:29:21Z</dcterms:created>
  <dcterms:modified xsi:type="dcterms:W3CDTF">2021-09-22T23:42:40Z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0x010100C7B60749CDD1324699575B83BB3864F8</vt:lpwstr>
  </property>
  <property fmtid="{D5CDD505-2E9C-101B-9397-08002B2CF9AE}" pid="3" name="Order">
    <vt:r8>100</vt:r8>
  </property>
</Properties>
</file>